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71" r:id="rId15"/>
    <p:sldId id="268" r:id="rId16"/>
  </p:sldIdLst>
  <p:sldSz cx="9144000" cy="5143500" type="screen16x9"/>
  <p:notesSz cx="6858000" cy="9144000"/>
  <p:embeddedFontLst>
    <p:embeddedFont>
      <p:font typeface="Angsana New" panose="02020603050405020304" pitchFamily="18" charset="-34"/>
      <p:regular r:id="rId18"/>
      <p:bold r:id="rId19"/>
      <p:italic r:id="rId20"/>
      <p:boldItalic r:id="rId21"/>
    </p:embeddedFont>
    <p:embeddedFont>
      <p:font typeface="Average" panose="02000503040000020003" pitchFamily="2" charset="77"/>
      <p:regular r:id="rId22"/>
    </p:embeddedFont>
    <p:embeddedFont>
      <p:font typeface="Oswald" pitchFamily="2" charset="77"/>
      <p:regular r:id="rId23"/>
      <p:bold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Slab" pitchFamily="2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694"/>
  </p:normalViewPr>
  <p:slideViewPr>
    <p:cSldViewPr snapToGrid="0">
      <p:cViewPr varScale="1">
        <p:scale>
          <a:sx n="161" d="100"/>
          <a:sy n="161" d="100"/>
        </p:scale>
        <p:origin x="672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0e70b5df2_0_11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0e70b5df2_0_11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0e70b5df2_0_5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0e70b5df2_0_5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0e70b5df2_0_6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0e70b5df2_0_6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0e70b5df2_0_10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0e70b5df2_0_10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0e70b5df2_0_3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0e70b5df2_0_3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014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0e70b5df2_0_5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0e70b5df2_0_5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fbbfa4329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fbbfa4329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0e70b5df2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0e70b5df2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0e70b5df2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0e70b5df2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0e70b5df2_0_2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0e70b5df2_0_2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0e70b5df2_0_4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0e70b5df2_0_4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0e70b5df2_0_3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0e70b5df2_0_3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0e70b5df2_0_3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0e70b5df2_0_3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0e70b5df2_0_4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0e70b5df2_0_4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1">
  <p:cSld name="AUTOLAYOUT_20"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4F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3"/>
          <p:cNvGrpSpPr/>
          <p:nvPr/>
        </p:nvGrpSpPr>
        <p:grpSpPr>
          <a:xfrm>
            <a:off x="386075" y="403061"/>
            <a:ext cx="1354500" cy="137700"/>
            <a:chOff x="386075" y="419725"/>
            <a:chExt cx="1354500" cy="137700"/>
          </a:xfrm>
        </p:grpSpPr>
        <p:sp>
          <p:nvSpPr>
            <p:cNvPr id="62" name="Google Shape;62;p13"/>
            <p:cNvSpPr/>
            <p:nvPr/>
          </p:nvSpPr>
          <p:spPr>
            <a:xfrm>
              <a:off x="386075" y="419725"/>
              <a:ext cx="13545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386075" y="419725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687205" y="419725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1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200"/>
              <a:buChar char="●"/>
              <a:defRPr sz="1200">
                <a:solidFill>
                  <a:srgbClr val="E8FDFE"/>
                </a:solidFill>
              </a:defRPr>
            </a:lvl1pPr>
            <a:lvl2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○"/>
              <a:defRPr sz="1000">
                <a:solidFill>
                  <a:srgbClr val="E8FDFE"/>
                </a:solidFill>
              </a:defRPr>
            </a:lvl2pPr>
            <a:lvl3pPr marL="137160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■"/>
              <a:defRPr sz="1000">
                <a:solidFill>
                  <a:srgbClr val="E8FDFE"/>
                </a:solidFill>
              </a:defRPr>
            </a:lvl3pPr>
            <a:lvl4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●"/>
              <a:defRPr sz="1000">
                <a:solidFill>
                  <a:srgbClr val="E8FDFE"/>
                </a:solidFill>
              </a:defRPr>
            </a:lvl4pPr>
            <a:lvl5pPr marL="228600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○"/>
              <a:defRPr sz="1000">
                <a:solidFill>
                  <a:srgbClr val="E8FDFE"/>
                </a:solidFill>
              </a:defRPr>
            </a:lvl5pPr>
            <a:lvl6pPr marL="274320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■"/>
              <a:defRPr sz="1000">
                <a:solidFill>
                  <a:srgbClr val="E8FDFE"/>
                </a:solidFill>
              </a:defRPr>
            </a:lvl6pPr>
            <a:lvl7pPr marL="320040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●"/>
              <a:defRPr sz="1000">
                <a:solidFill>
                  <a:srgbClr val="E8FDFE"/>
                </a:solidFill>
              </a:defRPr>
            </a:lvl7pPr>
            <a:lvl8pPr marL="365760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○"/>
              <a:defRPr sz="1000">
                <a:solidFill>
                  <a:srgbClr val="E8FDFE"/>
                </a:solidFill>
              </a:defRPr>
            </a:lvl8pPr>
            <a:lvl9pPr marL="411480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■"/>
              <a:defRPr sz="1000">
                <a:solidFill>
                  <a:srgbClr val="E8FDFE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AUTOLAYOUT_8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0" y="0"/>
            <a:ext cx="6200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28650" y="554850"/>
            <a:ext cx="5291400" cy="324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6627939" y="639600"/>
            <a:ext cx="2109300" cy="315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9">
    <p:bg>
      <p:bgPr>
        <a:solidFill>
          <a:srgbClr val="FFFFF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1860600" y="0"/>
            <a:ext cx="7283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2586875" y="1615600"/>
            <a:ext cx="3057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469775" y="426200"/>
            <a:ext cx="5867400" cy="99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469775" y="1874225"/>
            <a:ext cx="5867400" cy="255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AUTOLAYOUT_13">
    <p:bg>
      <p:bgPr>
        <a:solidFill>
          <a:srgbClr val="FFFFFF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0" y="0"/>
            <a:ext cx="6200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28650" y="554850"/>
            <a:ext cx="5291400" cy="324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6627939" y="639600"/>
            <a:ext cx="2109300" cy="315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AUTOLAYOUT_10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1140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0" y="0"/>
            <a:ext cx="4583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AUTOLAYOUT_12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-25" y="0"/>
            <a:ext cx="9144000" cy="174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6551675" y="0"/>
            <a:ext cx="2592300" cy="17415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8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AUTOLAYOUT_15"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4852825" y="233150"/>
            <a:ext cx="4016400" cy="118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4852900" y="1672727"/>
            <a:ext cx="4016400" cy="299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AUTOLAYOUT_16"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" name="Google Shape;115;p20"/>
          <p:cNvCxnSpPr/>
          <p:nvPr/>
        </p:nvCxnSpPr>
        <p:spPr>
          <a:xfrm>
            <a:off x="1128750" y="1995025"/>
            <a:ext cx="68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AUTOLAYOUT_22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2448225" y="447900"/>
            <a:ext cx="4247700" cy="42477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2571750" y="571500"/>
            <a:ext cx="4000500" cy="4000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ctrTitle"/>
          </p:nvPr>
        </p:nvSpPr>
        <p:spPr>
          <a:xfrm>
            <a:off x="2771700" y="1441775"/>
            <a:ext cx="3600600" cy="15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3371625" y="3105075"/>
            <a:ext cx="2486100" cy="82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23"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F7F7F"/>
              </a:gs>
              <a:gs pos="78000">
                <a:srgbClr val="3F3F3F"/>
              </a:gs>
              <a:gs pos="100000">
                <a:srgbClr val="26262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 rot="10800000">
            <a:off x="3262212" y="0"/>
            <a:ext cx="1309800" cy="1088100"/>
          </a:xfrm>
          <a:prstGeom prst="rtTriangle">
            <a:avLst/>
          </a:prstGeom>
          <a:solidFill>
            <a:srgbClr val="284F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 rot="10800000" flipH="1">
            <a:off x="4572012" y="0"/>
            <a:ext cx="1309800" cy="1088100"/>
          </a:xfrm>
          <a:prstGeom prst="rtTriangle">
            <a:avLst/>
          </a:prstGeom>
          <a:solidFill>
            <a:srgbClr val="284F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 rot="10800000" flipH="1">
            <a:off x="4572012" y="0"/>
            <a:ext cx="1309800" cy="1088100"/>
          </a:xfrm>
          <a:prstGeom prst="rtTriangle">
            <a:avLst/>
          </a:prstGeom>
          <a:solidFill>
            <a:srgbClr val="000000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ctrTitle"/>
          </p:nvPr>
        </p:nvSpPr>
        <p:spPr>
          <a:xfrm>
            <a:off x="1130100" y="1742688"/>
            <a:ext cx="6883800" cy="165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AUTOLAYOUT_24"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0" y="0"/>
            <a:ext cx="9144000" cy="39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nras/article/476/4/5516/492308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machinelearningmastery.com/tactics-to-combat-imbalanced-classes-in-your-machine-learning-dataset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ctrTitle"/>
          </p:nvPr>
        </p:nvSpPr>
        <p:spPr>
          <a:xfrm>
            <a:off x="794300" y="1742700"/>
            <a:ext cx="7508100" cy="16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/>
              <a:t>Galaxy</a:t>
            </a:r>
            <a:r>
              <a:rPr lang="zh-CN" altLang="en-US" sz="2800" dirty="0"/>
              <a:t> </a:t>
            </a:r>
            <a:r>
              <a:rPr lang="en-US" altLang="zh-CN" sz="2800" dirty="0"/>
              <a:t>Morphology</a:t>
            </a:r>
            <a:r>
              <a:rPr lang="zh-CN" altLang="en-US" sz="2800" dirty="0"/>
              <a:t> </a:t>
            </a:r>
            <a:r>
              <a:rPr lang="en-US" altLang="zh-CN" sz="2800" dirty="0"/>
              <a:t>Classification</a:t>
            </a:r>
            <a:r>
              <a:rPr lang="zh-CN" altLang="en-US" sz="2800" dirty="0"/>
              <a:t> </a:t>
            </a:r>
            <a:r>
              <a:rPr lang="en-US" altLang="zh-CN" sz="2800" dirty="0"/>
              <a:t>Using</a:t>
            </a:r>
            <a:r>
              <a:rPr lang="zh-CN" altLang="en-US" sz="2800" dirty="0"/>
              <a:t> </a:t>
            </a:r>
            <a:r>
              <a:rPr lang="en-US" altLang="zh-CN" sz="2800" dirty="0"/>
              <a:t>Convolutional</a:t>
            </a:r>
            <a:r>
              <a:rPr lang="zh-CN" altLang="en-US" sz="2800" dirty="0"/>
              <a:t> </a:t>
            </a:r>
            <a:r>
              <a:rPr lang="en-US" altLang="zh-CN" sz="2800" dirty="0"/>
              <a:t>Neural</a:t>
            </a:r>
            <a:r>
              <a:rPr lang="zh-CN" altLang="en-US" sz="2800" dirty="0"/>
              <a:t> </a:t>
            </a:r>
            <a:r>
              <a:rPr lang="en-US" altLang="zh-CN" sz="2800" dirty="0"/>
              <a:t>Networks</a:t>
            </a:r>
            <a:endParaRPr sz="2800" dirty="0"/>
          </a:p>
        </p:txBody>
      </p:sp>
      <p:sp>
        <p:nvSpPr>
          <p:cNvPr id="143" name="Google Shape;143;p24"/>
          <p:cNvSpPr txBox="1">
            <a:spLocks noGrp="1"/>
          </p:cNvSpPr>
          <p:nvPr>
            <p:ph type="subTitle" idx="4294967295"/>
          </p:nvPr>
        </p:nvSpPr>
        <p:spPr>
          <a:xfrm>
            <a:off x="1123825" y="3004992"/>
            <a:ext cx="7508100" cy="2051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CN" sz="1300" dirty="0"/>
              <a:t>COMP-4990</a:t>
            </a:r>
            <a:r>
              <a:rPr lang="zh-CN" altLang="en-US" sz="1300" dirty="0"/>
              <a:t> </a:t>
            </a:r>
            <a:r>
              <a:rPr lang="en-US" altLang="zh-CN" sz="1300" dirty="0"/>
              <a:t>Group</a:t>
            </a:r>
            <a:r>
              <a:rPr lang="zh-CN" altLang="en-US" sz="1300" dirty="0"/>
              <a:t> </a:t>
            </a:r>
            <a:r>
              <a:rPr lang="en-US" altLang="zh-CN" sz="1300" dirty="0"/>
              <a:t>36</a:t>
            </a:r>
            <a:endParaRPr lang="en-US" altLang="zh-TW" sz="1300" dirty="0"/>
          </a:p>
          <a:p>
            <a:pPr marL="0" lvl="0" indent="0" algn="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TW" sz="1300" dirty="0"/>
              <a:t>April 8</a:t>
            </a:r>
            <a:r>
              <a:rPr lang="en-US" altLang="zh-TW" sz="1300" baseline="30000" dirty="0"/>
              <a:t>th</a:t>
            </a:r>
            <a:r>
              <a:rPr lang="en-US" altLang="zh-TW" sz="1300" dirty="0"/>
              <a:t>, 2022</a:t>
            </a:r>
            <a:endParaRPr sz="13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27D141-D782-AD43-B84E-C98B204D8F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5333250" y="2193500"/>
            <a:ext cx="2950200" cy="21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Train the model</a:t>
            </a:r>
            <a:endParaRPr sz="2400" b="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Randomly shift</a:t>
            </a:r>
            <a:r>
              <a:rPr lang="en-US" altLang="zh-CN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zh-CN" altLang="en-US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zh-CN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rotate</a:t>
            </a:r>
            <a:r>
              <a:rPr lang="zh-CN" altLang="en-US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zh-CN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r>
              <a:rPr lang="zh-CN" altLang="en-US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flip the images </a:t>
            </a:r>
            <a:r>
              <a:rPr lang="en-US" altLang="zh-CN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during</a:t>
            </a:r>
            <a:r>
              <a:rPr lang="en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training</a:t>
            </a:r>
            <a:endParaRPr sz="1500" b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Validation precision </a:t>
            </a:r>
            <a:r>
              <a:rPr lang="en-US" altLang="zh-CN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reaches</a:t>
            </a:r>
            <a:r>
              <a:rPr lang="en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8</a:t>
            </a:r>
            <a:r>
              <a:rPr lang="en-US" altLang="zh-CN" sz="1500" b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4.97%</a:t>
            </a:r>
            <a:endParaRPr sz="1500" b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1106350" y="2193500"/>
            <a:ext cx="40473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datagen = ImageDataGenerator(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        featurewise_center = </a:t>
            </a:r>
            <a:r>
              <a:rPr lang="en" sz="1000" dirty="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False</a:t>
            </a: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,             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        samplewise_center  = </a:t>
            </a:r>
            <a:r>
              <a:rPr lang="en" sz="1000" dirty="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False</a:t>
            </a: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,             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        featurewise_std_normalization = </a:t>
            </a:r>
            <a:r>
              <a:rPr lang="en" sz="1000" dirty="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False</a:t>
            </a: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,  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        samplewise_std_normalization  = </a:t>
            </a:r>
            <a:r>
              <a:rPr lang="en" sz="1000" dirty="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False</a:t>
            </a: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,  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        zca_whitening = </a:t>
            </a:r>
            <a:r>
              <a:rPr lang="en" sz="1000" dirty="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False</a:t>
            </a: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,                  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        rotation_range = </a:t>
            </a:r>
            <a:r>
              <a:rPr lang="en" sz="1000" dirty="0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20</a:t>
            </a: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,                    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        width_shift_range  = </a:t>
            </a:r>
            <a:r>
              <a:rPr lang="en" sz="1000" dirty="0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0.2</a:t>
            </a: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,               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        height_shift_range = </a:t>
            </a:r>
            <a:r>
              <a:rPr lang="en" sz="1000" dirty="0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0.2</a:t>
            </a: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,              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        horizontal_flip = </a:t>
            </a:r>
            <a:r>
              <a:rPr lang="en" sz="1000" dirty="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True</a:t>
            </a: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,                 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        vertical_flip = </a:t>
            </a:r>
            <a:r>
              <a:rPr lang="en" sz="1000" dirty="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False</a:t>
            </a: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)                  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datagen.fit(train_imgs)</a:t>
            </a:r>
            <a:endParaRPr sz="10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A7F83B-E32E-E145-B32F-F3E87E087C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89F99E1-7919-064C-806B-D4F1D12E0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188"/>
            <a:ext cx="9144000" cy="14258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body" idx="1"/>
          </p:nvPr>
        </p:nvSpPr>
        <p:spPr>
          <a:xfrm>
            <a:off x="289825" y="3810800"/>
            <a:ext cx="5516100" cy="11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Design User Interface</a:t>
            </a:r>
            <a:endParaRPr sz="2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SzPts val="935"/>
              <a:buNone/>
            </a:pPr>
            <a:r>
              <a:rPr lang="en" sz="1400" dirty="0">
                <a:solidFill>
                  <a:schemeClr val="dk1"/>
                </a:solidFill>
              </a:rPr>
              <a:t>Qt designer and PyQt5 </a:t>
            </a:r>
            <a:r>
              <a:rPr lang="en-US" altLang="zh-CN" sz="1400" dirty="0">
                <a:solidFill>
                  <a:schemeClr val="dk1"/>
                </a:solidFill>
              </a:rPr>
              <a:t>are</a:t>
            </a:r>
            <a:r>
              <a:rPr lang="zh-CN" altLang="en-US" sz="1400" dirty="0">
                <a:solidFill>
                  <a:schemeClr val="dk1"/>
                </a:solidFill>
              </a:rPr>
              <a:t> </a:t>
            </a:r>
            <a:r>
              <a:rPr lang="en-US" altLang="zh-CN" sz="1400" dirty="0">
                <a:solidFill>
                  <a:schemeClr val="dk1"/>
                </a:solidFill>
              </a:rPr>
              <a:t>used</a:t>
            </a:r>
            <a:r>
              <a:rPr lang="zh-CN" altLang="en-US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to </a:t>
            </a:r>
            <a:r>
              <a:rPr lang="en" sz="1400" dirty="0">
                <a:solidFill>
                  <a:schemeClr val="dk1"/>
                </a:solidFill>
              </a:rPr>
              <a:t>design the basic user interface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000" y="81687"/>
            <a:ext cx="5516100" cy="3639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51" y="81688"/>
            <a:ext cx="3408214" cy="36399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6D7E14-2FF6-C54E-98E9-A6EF8965FC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t="1904" b="1904"/>
          <a:stretch/>
        </p:blipFill>
        <p:spPr>
          <a:xfrm>
            <a:off x="4572000" y="-1"/>
            <a:ext cx="4562576" cy="39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 rotWithShape="1">
          <a:blip r:embed="rId4">
            <a:alphaModFix/>
          </a:blip>
          <a:srcRect t="1904" b="1904"/>
          <a:stretch/>
        </p:blipFill>
        <p:spPr>
          <a:xfrm>
            <a:off x="0" y="-1"/>
            <a:ext cx="4562576" cy="39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User Interface</a:t>
            </a:r>
            <a:endParaRPr b="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D7A7CE-774A-DF4A-9F67-25FCD0CCA9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18CB6-2E87-5847-BCFA-1D2FE6715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AAC9E-9229-BA47-B0FF-712A52B9BB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  <p:pic>
        <p:nvPicPr>
          <p:cNvPr id="6" name="Screen Recording 2022-04-02 at 4.09.13 PM" descr="Screen Recording 2022-04-02 at 4.09.13 PM">
            <a:hlinkClick r:id="" action="ppaction://media"/>
            <a:extLst>
              <a:ext uri="{FF2B5EF4-FFF2-40B4-BE49-F238E27FC236}">
                <a16:creationId xmlns:a16="http://schemas.microsoft.com/office/drawing/2014/main" id="{C4405BDE-DDEE-2749-BCDF-37F981CC23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1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/>
        </p:nvSpPr>
        <p:spPr>
          <a:xfrm>
            <a:off x="4794300" y="511825"/>
            <a:ext cx="434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Reference</a:t>
            </a:r>
            <a:endParaRPr sz="30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1B9DE-70D4-F546-9D5A-BCC5E8E2EE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06413-4DA3-DA43-B493-717961BDB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" y="1959017"/>
            <a:ext cx="8622792" cy="2704200"/>
          </a:xfrm>
        </p:spPr>
        <p:txBody>
          <a:bodyPr>
            <a:normAutofit/>
          </a:bodyPr>
          <a:lstStyle/>
          <a:p>
            <a:pPr algn="just" fontAlgn="base"/>
            <a:r>
              <a:rPr lang="en-CA" sz="1100" dirty="0">
                <a:solidFill>
                  <a:schemeClr val="tx1"/>
                </a:solidFill>
              </a:rPr>
              <a:t>Melanie R Beck, Claudia Scarlata, Lucy F Fortson, Chris J Lintott, B D Simmons, Melanie A Galloway, Kyle W Willett, Hugh Dickinson, Karen L Masters, Philip J Marshall, Darryl Wright</a:t>
            </a:r>
            <a:r>
              <a:rPr lang="en-US" altLang="zh-CN" sz="1100" dirty="0">
                <a:solidFill>
                  <a:schemeClr val="tx1"/>
                </a:solidFill>
              </a:rPr>
              <a:t>.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CA" sz="1100" dirty="0">
                <a:solidFill>
                  <a:schemeClr val="tx1"/>
                </a:solidFill>
              </a:rPr>
              <a:t>Integrating human and machine intelligence in galaxy morphology classification tasks</a:t>
            </a:r>
            <a:r>
              <a:rPr lang="en-US" altLang="zh-CN" sz="1100" dirty="0">
                <a:solidFill>
                  <a:schemeClr val="tx1"/>
                </a:solidFill>
              </a:rPr>
              <a:t>.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CA" sz="1100" dirty="0">
                <a:solidFill>
                  <a:schemeClr val="tx1"/>
                </a:solidFill>
              </a:rPr>
              <a:t>Monthly Notices of the Royal Astronomical Society, Volume 476, Issue 4, June 2018, Pages 5516–5534</a:t>
            </a:r>
            <a:r>
              <a:rPr lang="en-US" altLang="zh-CN" sz="1100" dirty="0">
                <a:solidFill>
                  <a:schemeClr val="tx1"/>
                </a:solidFill>
              </a:rPr>
              <a:t>.</a:t>
            </a:r>
            <a:r>
              <a:rPr lang="en-CA" sz="1100" dirty="0">
                <a:solidFill>
                  <a:schemeClr val="tx1"/>
                </a:solidFill>
              </a:rPr>
              <a:t> </a:t>
            </a:r>
            <a:r>
              <a:rPr lang="en-CA" sz="1100" dirty="0">
                <a:solidFill>
                  <a:srgbClr val="92D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https://academic.oup.com/mnras/article/476/4/5516/4923080</a:t>
            </a:r>
            <a:endParaRPr lang="en-CA" sz="1100" dirty="0">
              <a:solidFill>
                <a:srgbClr val="92D050"/>
              </a:solidFill>
            </a:endParaRPr>
          </a:p>
          <a:p>
            <a:pPr algn="just" fontAlgn="base"/>
            <a:endParaRPr lang="en-CA" sz="1100" dirty="0">
              <a:solidFill>
                <a:schemeClr val="tx1"/>
              </a:solidFill>
            </a:endParaRPr>
          </a:p>
          <a:p>
            <a:pPr algn="just" fontAlgn="base"/>
            <a:r>
              <a:rPr lang="en-CA" sz="1100" dirty="0">
                <a:solidFill>
                  <a:schemeClr val="tx1"/>
                </a:solidFill>
              </a:rPr>
              <a:t>M. H UERTAS -C OMPANY, R. G RAVET, G. C ABRERA -V IVES, P.G.P ÉREZ -G ONZÁLEZ, J. S. K ARTALTEPE, G. BARRO, M. B ERNARDI, S. M EI, F. S HANKAR, P. D IMAURO, E.F. B ELL, D. KOCEVSKI, D. C. KOO, S. M. FABER, D. H. M CINTOSH</a:t>
            </a:r>
            <a:r>
              <a:rPr lang="en-US" altLang="zh-CN" sz="1100" dirty="0">
                <a:solidFill>
                  <a:schemeClr val="tx1"/>
                </a:solidFill>
              </a:rPr>
              <a:t>.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CA" sz="1100" dirty="0">
                <a:solidFill>
                  <a:schemeClr val="tx1"/>
                </a:solidFill>
              </a:rPr>
              <a:t>A catalog of visual-like morphologies in the 5 CANDELS fields using deep-learning</a:t>
            </a:r>
            <a:r>
              <a:rPr lang="en-US" altLang="zh-CN" sz="1100" dirty="0">
                <a:solidFill>
                  <a:schemeClr val="tx1"/>
                </a:solidFill>
              </a:rPr>
              <a:t>.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CA" sz="1100" dirty="0">
                <a:solidFill>
                  <a:schemeClr val="tx1"/>
                </a:solidFill>
              </a:rPr>
              <a:t>The Astrophysical Journal Supplement Series, Volume 221, Issue 1, article id. 8, 23 pp. (2015)</a:t>
            </a:r>
          </a:p>
          <a:p>
            <a:pPr marL="114300" indent="0" algn="just" fontAlgn="base">
              <a:buNone/>
            </a:pPr>
            <a:endParaRPr lang="en-CA" sz="1100" dirty="0">
              <a:solidFill>
                <a:schemeClr val="tx1"/>
              </a:solidFill>
            </a:endParaRPr>
          </a:p>
          <a:p>
            <a:pPr algn="just"/>
            <a:r>
              <a:rPr lang="en-CA" sz="1100" dirty="0">
                <a:solidFill>
                  <a:schemeClr val="tx1"/>
                </a:solidFill>
              </a:rPr>
              <a:t>Jason Brownlee</a:t>
            </a:r>
            <a:r>
              <a:rPr lang="en-US" altLang="zh-CN" sz="1100" dirty="0">
                <a:solidFill>
                  <a:schemeClr val="tx1"/>
                </a:solidFill>
              </a:rPr>
              <a:t>.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CA" sz="1100" dirty="0">
                <a:solidFill>
                  <a:schemeClr val="tx1"/>
                </a:solidFill>
              </a:rPr>
              <a:t>8 Tactics to Combat Imbalanced Classes in Your Machine Learning Dataset</a:t>
            </a:r>
            <a:r>
              <a:rPr lang="en-US" altLang="zh-CN" sz="1100" dirty="0">
                <a:solidFill>
                  <a:schemeClr val="tx1"/>
                </a:solidFill>
              </a:rPr>
              <a:t>.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CA" sz="1100" dirty="0">
                <a:solidFill>
                  <a:schemeClr val="tx1"/>
                </a:solidFill>
              </a:rPr>
              <a:t>Machine Learning Mastery</a:t>
            </a:r>
            <a:r>
              <a:rPr lang="en-US" altLang="zh-CN" sz="1100" dirty="0">
                <a:solidFill>
                  <a:schemeClr val="tx1"/>
                </a:solidFill>
              </a:rPr>
              <a:t>(2015).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CA" altLang="zh-CN" sz="1100" dirty="0">
                <a:solidFill>
                  <a:srgbClr val="92D0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https://machinelearningmastery.com/tactics-to-combat-imbalanced-classes-in-your-machine-learning-dataset/</a:t>
            </a:r>
            <a:endParaRPr lang="en-CA" sz="1100" dirty="0">
              <a:solidFill>
                <a:srgbClr val="92D050"/>
              </a:solidFill>
            </a:endParaRPr>
          </a:p>
          <a:p>
            <a:pPr algn="just"/>
            <a:endParaRPr lang="en-CA" sz="1200" dirty="0">
              <a:solidFill>
                <a:schemeClr val="tx1"/>
              </a:solidFill>
            </a:endParaRPr>
          </a:p>
          <a:p>
            <a:pPr algn="just"/>
            <a:endParaRPr lang="en-CA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89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>
            <a:spLocks noGrp="1"/>
          </p:cNvSpPr>
          <p:nvPr>
            <p:ph type="ctrTitle"/>
          </p:nvPr>
        </p:nvSpPr>
        <p:spPr>
          <a:xfrm>
            <a:off x="2771700" y="1441775"/>
            <a:ext cx="3600600" cy="15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20" dirty="0"/>
              <a:t>Thank you！</a:t>
            </a:r>
            <a:endParaRPr sz="422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93EC3-D448-5A46-A50B-F034E5E72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484814" y="643607"/>
            <a:ext cx="31275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Oswald"/>
                <a:ea typeface="Oswald"/>
                <a:cs typeface="Oswald"/>
                <a:sym typeface="Oswald"/>
              </a:rPr>
              <a:t>Overview</a:t>
            </a:r>
            <a:endParaRPr b="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484814" y="1435907"/>
            <a:ext cx="3127500" cy="3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galaxy morphologies are used by astronomers to study the dynamical structure of the systems for about 90 years. A wide range of morphological features provide information about the history of the host systems. </a:t>
            </a:r>
            <a:endParaRPr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Our project is aiming for automatically classification of the galaxy images based on their morphological odd features–ring, irregular, merger, and other features.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B5EF84-DBAA-9D45-84B2-E6D4B67AD7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6" name="Google Shape;185;p28">
            <a:extLst>
              <a:ext uri="{FF2B5EF4-FFF2-40B4-BE49-F238E27FC236}">
                <a16:creationId xmlns:a16="http://schemas.microsoft.com/office/drawing/2014/main" id="{18D63B16-3AAD-414F-A4C0-368A0755D5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927" y="86683"/>
            <a:ext cx="1601875" cy="16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6;p28">
            <a:extLst>
              <a:ext uri="{FF2B5EF4-FFF2-40B4-BE49-F238E27FC236}">
                <a16:creationId xmlns:a16="http://schemas.microsoft.com/office/drawing/2014/main" id="{0832B9DA-E0A6-1147-89BC-8CF86BF6DD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081" y="77455"/>
            <a:ext cx="1601875" cy="160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7;p28">
            <a:extLst>
              <a:ext uri="{FF2B5EF4-FFF2-40B4-BE49-F238E27FC236}">
                <a16:creationId xmlns:a16="http://schemas.microsoft.com/office/drawing/2014/main" id="{F7F326E1-0599-564F-A220-27813C1EDDC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5540" y="77455"/>
            <a:ext cx="1584709" cy="1609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8;p28">
            <a:extLst>
              <a:ext uri="{FF2B5EF4-FFF2-40B4-BE49-F238E27FC236}">
                <a16:creationId xmlns:a16="http://schemas.microsoft.com/office/drawing/2014/main" id="{134956FF-26F9-A44C-B006-8D6F8CAE4A0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2927" y="1763311"/>
            <a:ext cx="1601875" cy="16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blurry, night sky&#10;&#10;Description automatically generated">
            <a:extLst>
              <a:ext uri="{FF2B5EF4-FFF2-40B4-BE49-F238E27FC236}">
                <a16:creationId xmlns:a16="http://schemas.microsoft.com/office/drawing/2014/main" id="{53C0250E-10A6-CD4A-BB5A-09379ABD10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9580" y="1754096"/>
            <a:ext cx="1616875" cy="1616875"/>
          </a:xfrm>
          <a:prstGeom prst="rect">
            <a:avLst/>
          </a:prstGeom>
        </p:spPr>
      </p:pic>
      <p:pic>
        <p:nvPicPr>
          <p:cNvPr id="12" name="Picture 11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1E9332AF-6932-AC4E-8880-C99B7612ED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233" y="1754095"/>
            <a:ext cx="1576849" cy="1616876"/>
          </a:xfrm>
          <a:prstGeom prst="rect">
            <a:avLst/>
          </a:prstGeom>
        </p:spPr>
      </p:pic>
      <p:pic>
        <p:nvPicPr>
          <p:cNvPr id="14" name="Picture 13" descr="A close up of a cat's eye&#10;&#10;Description automatically generated with low confidence">
            <a:extLst>
              <a:ext uri="{FF2B5EF4-FFF2-40B4-BE49-F238E27FC236}">
                <a16:creationId xmlns:a16="http://schemas.microsoft.com/office/drawing/2014/main" id="{2696C384-A887-B54A-905C-36E34858CE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2927" y="3456680"/>
            <a:ext cx="1609350" cy="1609350"/>
          </a:xfrm>
          <a:prstGeom prst="rect">
            <a:avLst/>
          </a:prstGeom>
        </p:spPr>
      </p:pic>
      <p:pic>
        <p:nvPicPr>
          <p:cNvPr id="16" name="Picture 15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0D9CFC29-9A99-9D4C-A4BA-B10E300A49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7105" y="3447467"/>
            <a:ext cx="1609350" cy="1609350"/>
          </a:xfrm>
          <a:prstGeom prst="rect">
            <a:avLst/>
          </a:prstGeom>
        </p:spPr>
      </p:pic>
      <p:pic>
        <p:nvPicPr>
          <p:cNvPr id="18" name="Picture 17" descr="A bright light in the sky&#10;&#10;Description automatically generated with low confidence">
            <a:extLst>
              <a:ext uri="{FF2B5EF4-FFF2-40B4-BE49-F238E27FC236}">
                <a16:creationId xmlns:a16="http://schemas.microsoft.com/office/drawing/2014/main" id="{2FE1D8E3-6C48-6B46-BFF8-B5D295D613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1232" y="3447467"/>
            <a:ext cx="1576849" cy="16001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439025" y="13786"/>
            <a:ext cx="5291400" cy="32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latin typeface="Oswald"/>
                <a:ea typeface="Oswald"/>
                <a:cs typeface="Oswald"/>
                <a:sym typeface="Oswald"/>
              </a:rPr>
              <a:t>Convolutional Neural Network</a:t>
            </a:r>
            <a:endParaRPr sz="2400" b="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7" name="Google Shape;177;p27"/>
          <p:cNvSpPr txBox="1">
            <a:spLocks noGrp="1"/>
          </p:cNvSpPr>
          <p:nvPr>
            <p:ph type="body" idx="1"/>
          </p:nvPr>
        </p:nvSpPr>
        <p:spPr>
          <a:xfrm>
            <a:off x="6354475" y="724700"/>
            <a:ext cx="26286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 built a </a:t>
            </a:r>
            <a:r>
              <a:rPr lang="en-US" altLang="zh-CN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Convolutional</a:t>
            </a:r>
            <a:r>
              <a:rPr lang="zh-CN" altLang="en-US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altLang="zh-CN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Neural</a:t>
            </a:r>
            <a:r>
              <a:rPr lang="zh-CN" altLang="en-US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altLang="zh-CN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Network</a:t>
            </a:r>
            <a:r>
              <a:rPr lang="en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with</a:t>
            </a:r>
            <a:endParaRPr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5 convolutional layers each followed by a polling layer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Flatten layer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2 dense layers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374" y="589323"/>
            <a:ext cx="5805076" cy="208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7E5762-2A3E-BB42-85FB-A38D18420A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E9EDBA6-C5EC-46D3-96DA-8B670AB38D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574507"/>
              </p:ext>
            </p:extLst>
          </p:nvPr>
        </p:nvGraphicFramePr>
        <p:xfrm>
          <a:off x="597906" y="2649558"/>
          <a:ext cx="4973638" cy="2359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r:id="rId5" imgW="8954276" imgH="5585944" progId="">
                  <p:embed/>
                </p:oleObj>
              </mc:Choice>
              <mc:Fallback>
                <p:oleObj r:id="rId5" imgW="8954276" imgH="558594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906" y="2649558"/>
                        <a:ext cx="4973638" cy="23595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394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Technologies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6" name="Google Shape;156;p26"/>
          <p:cNvGrpSpPr/>
          <p:nvPr/>
        </p:nvGrpSpPr>
        <p:grpSpPr>
          <a:xfrm>
            <a:off x="648675" y="1581271"/>
            <a:ext cx="196200" cy="1306800"/>
            <a:chOff x="648675" y="1657471"/>
            <a:chExt cx="196200" cy="1306800"/>
          </a:xfrm>
        </p:grpSpPr>
        <p:sp>
          <p:nvSpPr>
            <p:cNvPr id="157" name="Google Shape;157;p26"/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8" name="Google Shape;158;p26"/>
            <p:cNvCxnSpPr>
              <a:stCxn id="157" idx="0"/>
            </p:cNvCxnSpPr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159" name="Google Shape;159;p26"/>
          <p:cNvSpPr txBox="1">
            <a:spLocks noGrp="1"/>
          </p:cNvSpPr>
          <p:nvPr>
            <p:ph type="body" idx="4294967295"/>
          </p:nvPr>
        </p:nvSpPr>
        <p:spPr>
          <a:xfrm>
            <a:off x="823805" y="1299975"/>
            <a:ext cx="26622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</a:rPr>
              <a:t>Programing Language</a:t>
            </a:r>
            <a:endParaRPr b="1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33">
                <a:solidFill>
                  <a:schemeClr val="dk1"/>
                </a:solidFill>
              </a:rPr>
              <a:t>Python</a:t>
            </a:r>
            <a:endParaRPr sz="1400"/>
          </a:p>
        </p:txBody>
      </p:sp>
      <p:grpSp>
        <p:nvGrpSpPr>
          <p:cNvPr id="160" name="Google Shape;160;p26"/>
          <p:cNvGrpSpPr/>
          <p:nvPr/>
        </p:nvGrpSpPr>
        <p:grpSpPr>
          <a:xfrm>
            <a:off x="2512925" y="2692171"/>
            <a:ext cx="196200" cy="1404905"/>
            <a:chOff x="2512925" y="2768371"/>
            <a:chExt cx="196200" cy="1404905"/>
          </a:xfrm>
        </p:grpSpPr>
        <p:cxnSp>
          <p:nvCxnSpPr>
            <p:cNvPr id="161" name="Google Shape;161;p26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62" name="Google Shape;162;p26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26"/>
          <p:cNvSpPr txBox="1">
            <a:spLocks noGrp="1"/>
          </p:cNvSpPr>
          <p:nvPr>
            <p:ph type="body" idx="4294967295"/>
          </p:nvPr>
        </p:nvSpPr>
        <p:spPr>
          <a:xfrm>
            <a:off x="2693150" y="3854675"/>
            <a:ext cx="26622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</a:rPr>
              <a:t>Google Colab</a:t>
            </a: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Connect to and compute on GPU</a:t>
            </a:r>
            <a:endParaRPr sz="1400"/>
          </a:p>
        </p:txBody>
      </p:sp>
      <p:grpSp>
        <p:nvGrpSpPr>
          <p:cNvPr id="164" name="Google Shape;164;p26"/>
          <p:cNvGrpSpPr/>
          <p:nvPr/>
        </p:nvGrpSpPr>
        <p:grpSpPr>
          <a:xfrm>
            <a:off x="4279200" y="1483171"/>
            <a:ext cx="196200" cy="1404900"/>
            <a:chOff x="4279200" y="1559371"/>
            <a:chExt cx="196200" cy="1404900"/>
          </a:xfrm>
        </p:grpSpPr>
        <p:cxnSp>
          <p:nvCxnSpPr>
            <p:cNvPr id="165" name="Google Shape;165;p26"/>
            <p:cNvCxnSpPr>
              <a:stCxn id="166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66" name="Google Shape;166;p26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26"/>
          <p:cNvSpPr txBox="1">
            <a:spLocks noGrp="1"/>
          </p:cNvSpPr>
          <p:nvPr>
            <p:ph type="body" idx="4294967295"/>
          </p:nvPr>
        </p:nvSpPr>
        <p:spPr>
          <a:xfrm>
            <a:off x="4454449" y="1299975"/>
            <a:ext cx="26622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49" b="1">
                <a:solidFill>
                  <a:schemeClr val="lt2"/>
                </a:solidFill>
              </a:rPr>
              <a:t>Platform/API/Library</a:t>
            </a:r>
            <a:endParaRPr sz="7349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Tensorflow, keras              numpy, pandas, sklearn</a:t>
            </a:r>
            <a:endParaRPr sz="5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6045475" y="2692171"/>
            <a:ext cx="196200" cy="1404905"/>
            <a:chOff x="6045475" y="2768371"/>
            <a:chExt cx="196200" cy="1404905"/>
          </a:xfrm>
        </p:grpSpPr>
        <p:cxnSp>
          <p:nvCxnSpPr>
            <p:cNvPr id="169" name="Google Shape;169;p26"/>
            <p:cNvCxnSpPr/>
            <p:nvPr/>
          </p:nvCxnSpPr>
          <p:spPr>
            <a:xfrm>
              <a:off x="6143575" y="2964276"/>
              <a:ext cx="0" cy="1209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70" name="Google Shape;170;p26"/>
            <p:cNvSpPr/>
            <p:nvPr/>
          </p:nvSpPr>
          <p:spPr>
            <a:xfrm>
              <a:off x="60454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26"/>
          <p:cNvSpPr txBox="1">
            <a:spLocks noGrp="1"/>
          </p:cNvSpPr>
          <p:nvPr>
            <p:ph type="body" idx="4294967295"/>
          </p:nvPr>
        </p:nvSpPr>
        <p:spPr>
          <a:xfrm>
            <a:off x="6225720" y="3854675"/>
            <a:ext cx="26622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</a:rPr>
              <a:t>PyQt5 + Qt Designer</a:t>
            </a:r>
            <a:endParaRPr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Implement user interface</a:t>
            </a:r>
            <a:endParaRPr sz="1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566970-D97C-AB42-948A-31D024EB2C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394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2057500" y="380598"/>
            <a:ext cx="4801800" cy="7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Dataset</a:t>
            </a:r>
            <a:endParaRPr sz="2600" b="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6590708" y="2296174"/>
            <a:ext cx="2156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4374 images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Training: 3499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Validation: 872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92" y="1594045"/>
            <a:ext cx="5867300" cy="24509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0BE117-E125-AA40-9B8B-4E1A3FF233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404300" y="3230900"/>
            <a:ext cx="7737300" cy="15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One_hot Encoding</a:t>
            </a:r>
            <a:endParaRPr sz="2400" b="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one_hot_train = pd.get_dummies(labels_train, columns = [</a:t>
            </a:r>
            <a:r>
              <a:rPr lang="en" sz="1300" dirty="0">
                <a:solidFill>
                  <a:srgbClr val="F50057"/>
                </a:solidFill>
                <a:latin typeface="Roboto"/>
                <a:ea typeface="Roboto"/>
                <a:cs typeface="Roboto"/>
                <a:sym typeface="Roboto"/>
              </a:rPr>
              <a:t>'Category'</a:t>
            </a:r>
            <a:r>
              <a:rPr lang="en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])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one_hot_test = pd.get_dummies(labels_test, columns = [</a:t>
            </a:r>
            <a:r>
              <a:rPr lang="en" sz="1300" dirty="0">
                <a:solidFill>
                  <a:srgbClr val="F50057"/>
                </a:solidFill>
                <a:latin typeface="Roboto"/>
                <a:ea typeface="Roboto"/>
                <a:cs typeface="Roboto"/>
                <a:sym typeface="Roboto"/>
              </a:rPr>
              <a:t>'Category'</a:t>
            </a:r>
            <a:r>
              <a:rPr lang="en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])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21" y="502120"/>
            <a:ext cx="2066544" cy="24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825" y="502120"/>
            <a:ext cx="5699754" cy="24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BF1B42-F313-7C4F-AD7D-A93C1A58A7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2585208" y="379039"/>
            <a:ext cx="29460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 b="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Preprocess the data</a:t>
            </a:r>
            <a:endParaRPr sz="2440" b="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1"/>
          </p:nvPr>
        </p:nvSpPr>
        <p:spPr>
          <a:xfrm>
            <a:off x="1" y="1751306"/>
            <a:ext cx="4000122" cy="23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Original size: 424*424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After resized: 224*224</a:t>
            </a:r>
            <a:endParaRPr sz="1500" dirty="0">
              <a:solidFill>
                <a:schemeClr val="dk1"/>
              </a:solidFill>
            </a:endParaRPr>
          </a:p>
          <a:p>
            <a:pPr indent="-323850">
              <a:buClr>
                <a:schemeClr val="dk1"/>
              </a:buClr>
              <a:buSzPts val="1500"/>
            </a:pPr>
            <a:r>
              <a:rPr lang="en-CA" sz="1400" dirty="0">
                <a:solidFill>
                  <a:schemeClr val="dk1"/>
                </a:solidFill>
                <a:latin typeface="Average"/>
                <a:sym typeface="Arial"/>
              </a:rPr>
              <a:t>img = tf.image.resize_with_crop_or_pad(img, </a:t>
            </a:r>
            <a:r>
              <a:rPr lang="en-CA" sz="1100" dirty="0">
                <a:solidFill>
                  <a:schemeClr val="dk1"/>
                </a:solidFill>
                <a:latin typeface="Average"/>
                <a:sym typeface="Arial"/>
              </a:rPr>
              <a:t>SIZE[</a:t>
            </a:r>
            <a:r>
              <a:rPr lang="en-CA" sz="2400" dirty="0">
                <a:solidFill>
                  <a:schemeClr val="accent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0</a:t>
            </a:r>
            <a:r>
              <a:rPr lang="en-CA" sz="1100" dirty="0">
                <a:solidFill>
                  <a:schemeClr val="dk1"/>
                </a:solidFill>
                <a:latin typeface="Average"/>
              </a:rPr>
              <a:t>], SIZE[</a:t>
            </a:r>
            <a:r>
              <a:rPr lang="en-CA" sz="2400" dirty="0">
                <a:solidFill>
                  <a:schemeClr val="accent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r>
              <a:rPr lang="en-CA" sz="1100" dirty="0">
                <a:solidFill>
                  <a:schemeClr val="dk1"/>
                </a:solidFill>
                <a:latin typeface="Average"/>
              </a:rPr>
              <a:t>])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8F978B-F65A-E446-B355-288AB4493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 descr="A picture containing dark, outdoor object, night, night sky&#10;&#10;Description automatically generated">
            <a:extLst>
              <a:ext uri="{FF2B5EF4-FFF2-40B4-BE49-F238E27FC236}">
                <a16:creationId xmlns:a16="http://schemas.microsoft.com/office/drawing/2014/main" id="{308CE836-574D-C447-86D2-71CEB1D47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35" y="2175154"/>
            <a:ext cx="1215673" cy="1215673"/>
          </a:xfrm>
          <a:prstGeom prst="rect">
            <a:avLst/>
          </a:prstGeom>
        </p:spPr>
      </p:pic>
      <p:pic>
        <p:nvPicPr>
          <p:cNvPr id="8" name="Picture 7" descr="A bright light in the dark sky&#10;&#10;Description automatically generated with low confidence">
            <a:extLst>
              <a:ext uri="{FF2B5EF4-FFF2-40B4-BE49-F238E27FC236}">
                <a16:creationId xmlns:a16="http://schemas.microsoft.com/office/drawing/2014/main" id="{5FD8C2E9-82FD-9041-8AE2-AFD1D68B4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208" y="1464772"/>
            <a:ext cx="2661851" cy="2636438"/>
          </a:xfrm>
          <a:prstGeom prst="rect">
            <a:avLst/>
          </a:prstGeom>
        </p:spPr>
      </p:pic>
      <p:sp>
        <p:nvSpPr>
          <p:cNvPr id="13" name="Striped Right Arrow 12">
            <a:extLst>
              <a:ext uri="{FF2B5EF4-FFF2-40B4-BE49-F238E27FC236}">
                <a16:creationId xmlns:a16="http://schemas.microsoft.com/office/drawing/2014/main" id="{FDA544F9-1E6E-7345-AEB4-492537622912}"/>
              </a:ext>
            </a:extLst>
          </p:cNvPr>
          <p:cNvSpPr/>
          <p:nvPr/>
        </p:nvSpPr>
        <p:spPr>
          <a:xfrm>
            <a:off x="6778144" y="2585170"/>
            <a:ext cx="694906" cy="395639"/>
          </a:xfrm>
          <a:prstGeom prst="stripedRightArrow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body" idx="1"/>
          </p:nvPr>
        </p:nvSpPr>
        <p:spPr>
          <a:xfrm>
            <a:off x="4822650" y="1846921"/>
            <a:ext cx="4293000" cy="508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" sz="4400" dirty="0">
                <a:solidFill>
                  <a:schemeClr val="tx2"/>
                </a:solidFill>
              </a:rPr>
              <a:t>To solve the data imbalance problem, rotate image randomly to generate new images.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1018"/>
              <a:buNone/>
            </a:pPr>
            <a:endParaRPr lang="en-CA" sz="900" dirty="0">
              <a:solidFill>
                <a:schemeClr val="dk1"/>
              </a:solidFill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4794300" y="511825"/>
            <a:ext cx="434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Image data augmentation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725" y="146425"/>
            <a:ext cx="2461425" cy="23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725" y="2628500"/>
            <a:ext cx="2461425" cy="236853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/>
        </p:nvSpPr>
        <p:spPr>
          <a:xfrm>
            <a:off x="4794300" y="2257000"/>
            <a:ext cx="40377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A86E8"/>
                </a:solidFill>
                <a:latin typeface="Average"/>
                <a:ea typeface="Average"/>
                <a:cs typeface="Average"/>
                <a:sym typeface="Average"/>
              </a:rPr>
              <a:t>def</a:t>
            </a:r>
            <a:r>
              <a:rPr lang="en" sz="1000" dirty="0">
                <a:solidFill>
                  <a:srgbClr val="0B5AB2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1000" dirty="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rotate_image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(</a:t>
            </a:r>
            <a:r>
              <a:rPr lang="en" sz="1000" dirty="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img_path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, </a:t>
            </a:r>
            <a:r>
              <a:rPr lang="en" sz="1000" dirty="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angle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):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img = plt.imread(img_path)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img = imutils.rotate(img, angle)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img = tf.image.resize_with_crop_or_pad(img, SIZE[0], SIZE[1])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img = img/</a:t>
            </a:r>
            <a:r>
              <a:rPr lang="en" sz="1000" dirty="0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255</a:t>
            </a:r>
            <a:endParaRPr sz="1000" dirty="0">
              <a:solidFill>
                <a:srgbClr val="00FF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</a:t>
            </a:r>
            <a:r>
              <a:rPr lang="en" sz="1000" dirty="0">
                <a:solidFill>
                  <a:srgbClr val="F50057"/>
                </a:solidFill>
                <a:latin typeface="Average"/>
                <a:ea typeface="Average"/>
                <a:cs typeface="Average"/>
                <a:sym typeface="Average"/>
              </a:rPr>
              <a:t>return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img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A86E8"/>
                </a:solidFill>
                <a:latin typeface="Average"/>
                <a:ea typeface="Average"/>
                <a:cs typeface="Average"/>
                <a:sym typeface="Average"/>
              </a:rPr>
              <a:t>def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1000" dirty="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rotate_images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(</a:t>
            </a:r>
            <a:r>
              <a:rPr lang="en" sz="1000" dirty="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labels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):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data = labels.values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img_ids = data[:,</a:t>
            </a:r>
            <a:r>
              <a:rPr lang="en" sz="1000" dirty="0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0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].astype(</a:t>
            </a:r>
            <a:r>
              <a:rPr lang="en" sz="1000" dirty="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int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).astype(</a:t>
            </a:r>
            <a:r>
              <a:rPr lang="en" sz="1000" dirty="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str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)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for i in tqdm(img_ids):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angle = </a:t>
            </a:r>
            <a:r>
              <a:rPr lang="en" sz="1000" dirty="0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90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*random.randint(</a:t>
            </a:r>
            <a:r>
              <a:rPr lang="en" sz="1000" dirty="0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1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, </a:t>
            </a:r>
            <a:r>
              <a:rPr lang="en" sz="1000" dirty="0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4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)+random.randint(</a:t>
            </a:r>
            <a:r>
              <a:rPr lang="en" sz="1000" dirty="0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-20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, </a:t>
            </a:r>
            <a:r>
              <a:rPr lang="en" sz="1000" dirty="0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20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)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img = rotate_image(</a:t>
            </a:r>
            <a:r>
              <a:rPr lang="en" sz="1000" dirty="0">
                <a:solidFill>
                  <a:srgbClr val="FF9900"/>
                </a:solidFill>
                <a:latin typeface="Average"/>
                <a:ea typeface="Average"/>
                <a:cs typeface="Average"/>
                <a:sym typeface="Average"/>
              </a:rPr>
              <a:t>'/content/input/training/'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+i+</a:t>
            </a:r>
            <a:r>
              <a:rPr lang="en" sz="1000" dirty="0">
                <a:solidFill>
                  <a:srgbClr val="FF9900"/>
                </a:solidFill>
                <a:latin typeface="Average"/>
                <a:ea typeface="Average"/>
                <a:cs typeface="Average"/>
                <a:sym typeface="Average"/>
              </a:rPr>
              <a:t>'.jpg'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, angle)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train_imgs.append(img)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images = train_imgs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1000" dirty="0">
                <a:solidFill>
                  <a:srgbClr val="F50057"/>
                </a:solidFill>
                <a:latin typeface="Average"/>
                <a:ea typeface="Average"/>
                <a:cs typeface="Average"/>
                <a:sym typeface="Average"/>
              </a:rPr>
              <a:t> return</a:t>
            </a:r>
            <a:r>
              <a:rPr lang="en" sz="1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images</a:t>
            </a:r>
            <a:endParaRPr sz="1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1B9DE-70D4-F546-9D5A-BCC5E8E2EE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30BC71-EA03-5544-B537-5935B80C693E}"/>
              </a:ext>
            </a:extLst>
          </p:cNvPr>
          <p:cNvSpPr txBox="1"/>
          <p:nvPr/>
        </p:nvSpPr>
        <p:spPr>
          <a:xfrm>
            <a:off x="1293734" y="1661670"/>
            <a:ext cx="67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1"/>
                </a:solidFill>
              </a:rPr>
              <a:t>Ring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A4995-BB44-4A45-ADFB-671383940214}"/>
              </a:ext>
            </a:extLst>
          </p:cNvPr>
          <p:cNvSpPr txBox="1"/>
          <p:nvPr/>
        </p:nvSpPr>
        <p:spPr>
          <a:xfrm>
            <a:off x="1969826" y="1693032"/>
            <a:ext cx="947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1"/>
                </a:solidFill>
              </a:rPr>
              <a:t>Irregular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A43F36-AE02-1243-8761-707CE50F7A79}"/>
              </a:ext>
            </a:extLst>
          </p:cNvPr>
          <p:cNvSpPr txBox="1"/>
          <p:nvPr/>
        </p:nvSpPr>
        <p:spPr>
          <a:xfrm>
            <a:off x="2443598" y="1392352"/>
            <a:ext cx="703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1"/>
                </a:solidFill>
              </a:rPr>
              <a:t>Other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A7BA0E-F74E-DA49-9031-F64ECBBA56F3}"/>
              </a:ext>
            </a:extLst>
          </p:cNvPr>
          <p:cNvSpPr txBox="1"/>
          <p:nvPr/>
        </p:nvSpPr>
        <p:spPr>
          <a:xfrm>
            <a:off x="1753751" y="788923"/>
            <a:ext cx="849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1"/>
                </a:solidFill>
              </a:rPr>
              <a:t>Merger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4F324D-6721-2F41-9769-5722C9EEE974}"/>
              </a:ext>
            </a:extLst>
          </p:cNvPr>
          <p:cNvSpPr txBox="1"/>
          <p:nvPr/>
        </p:nvSpPr>
        <p:spPr>
          <a:xfrm>
            <a:off x="1220351" y="3370442"/>
            <a:ext cx="849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1"/>
                </a:solidFill>
              </a:rPr>
              <a:t>Merger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DC6526-15BA-584C-B5DE-DB16619997FC}"/>
              </a:ext>
            </a:extLst>
          </p:cNvPr>
          <p:cNvSpPr txBox="1"/>
          <p:nvPr/>
        </p:nvSpPr>
        <p:spPr>
          <a:xfrm>
            <a:off x="2178294" y="3163420"/>
            <a:ext cx="67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1"/>
                </a:solidFill>
              </a:rPr>
              <a:t>Ring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D991BC-A0D8-4B4A-A30B-163F90416A1D}"/>
              </a:ext>
            </a:extLst>
          </p:cNvPr>
          <p:cNvSpPr txBox="1"/>
          <p:nvPr/>
        </p:nvSpPr>
        <p:spPr>
          <a:xfrm>
            <a:off x="1481878" y="4092967"/>
            <a:ext cx="947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1"/>
                </a:solidFill>
              </a:rPr>
              <a:t>Irregular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C2F8A6-AC61-5D44-A7AE-352EAED73E00}"/>
              </a:ext>
            </a:extLst>
          </p:cNvPr>
          <p:cNvSpPr txBox="1"/>
          <p:nvPr/>
        </p:nvSpPr>
        <p:spPr>
          <a:xfrm>
            <a:off x="2338867" y="3962162"/>
            <a:ext cx="703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1"/>
                </a:solidFill>
              </a:rPr>
              <a:t>Other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4852825" y="233150"/>
            <a:ext cx="4016400" cy="11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latin typeface="Oswald"/>
                <a:ea typeface="Oswald"/>
                <a:cs typeface="Oswald"/>
                <a:sym typeface="Oswald"/>
              </a:rPr>
              <a:t>Build CNN Model</a:t>
            </a:r>
            <a:endParaRPr sz="2400" b="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4699650" y="1672725"/>
            <a:ext cx="4016400" cy="29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</a:rPr>
              <a:t>KerasTuner is used for hyperparameter search.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dirty="0">
                <a:solidFill>
                  <a:schemeClr val="dk1"/>
                </a:solidFill>
              </a:rPr>
              <a:t>Conv2D filters: min_value=32, max_value=256, step=32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dirty="0">
                <a:solidFill>
                  <a:schemeClr val="dk1"/>
                </a:solidFill>
              </a:rPr>
              <a:t>Kernel: 3</a:t>
            </a:r>
            <a:r>
              <a:rPr lang="zh-CN" altLang="en-US" sz="1300" dirty="0">
                <a:solidFill>
                  <a:schemeClr val="dk1"/>
                </a:solidFill>
              </a:rPr>
              <a:t>*</a:t>
            </a:r>
            <a:r>
              <a:rPr lang="en-US" altLang="zh-CN" sz="1300" dirty="0">
                <a:solidFill>
                  <a:schemeClr val="dk1"/>
                </a:solidFill>
              </a:rPr>
              <a:t>3</a:t>
            </a:r>
            <a:r>
              <a:rPr lang="en" sz="1300" dirty="0">
                <a:solidFill>
                  <a:schemeClr val="dk1"/>
                </a:solidFill>
              </a:rPr>
              <a:t> or 5</a:t>
            </a:r>
            <a:r>
              <a:rPr lang="zh-CN" altLang="en-US" sz="1300" dirty="0">
                <a:solidFill>
                  <a:schemeClr val="dk1"/>
                </a:solidFill>
              </a:rPr>
              <a:t>*</a:t>
            </a:r>
            <a:r>
              <a:rPr lang="en-US" altLang="zh-CN" sz="1300" dirty="0">
                <a:solidFill>
                  <a:schemeClr val="dk1"/>
                </a:solidFill>
              </a:rPr>
              <a:t>5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dirty="0">
                <a:solidFill>
                  <a:schemeClr val="dk1"/>
                </a:solidFill>
              </a:rPr>
              <a:t>Number of conv layers: 2-5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dirty="0">
                <a:solidFill>
                  <a:schemeClr val="dk1"/>
                </a:solidFill>
              </a:rPr>
              <a:t>Number of dense layers: 2-3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42BAE9-B27D-DA4D-9BBD-0D9F3320FE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520094C-F00B-6140-898C-B9E9202F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" y="0"/>
            <a:ext cx="4563222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</TotalTime>
  <Words>857</Words>
  <Application>Microsoft Macintosh PowerPoint</Application>
  <PresentationFormat>On-screen Show (16:9)</PresentationFormat>
  <Paragraphs>110</Paragraphs>
  <Slides>15</Slides>
  <Notes>14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Roboto Slab</vt:lpstr>
      <vt:lpstr>Arial</vt:lpstr>
      <vt:lpstr>Roboto</vt:lpstr>
      <vt:lpstr>Oswald</vt:lpstr>
      <vt:lpstr>Angsana New</vt:lpstr>
      <vt:lpstr>Average</vt:lpstr>
      <vt:lpstr>Marina</vt:lpstr>
      <vt:lpstr>Galaxy Morphology Classification Using Convolutional Neural Networks</vt:lpstr>
      <vt:lpstr>Overview</vt:lpstr>
      <vt:lpstr>Convolutional Neural Network</vt:lpstr>
      <vt:lpstr>Technologies</vt:lpstr>
      <vt:lpstr>Dataset</vt:lpstr>
      <vt:lpstr>One_hot Encoding  one_hot_train = pd.get_dummies(labels_train, columns = ['Category']) one_hot_test = pd.get_dummies(labels_test, columns = ['Category'])</vt:lpstr>
      <vt:lpstr>Preprocess the data</vt:lpstr>
      <vt:lpstr>PowerPoint Presentation</vt:lpstr>
      <vt:lpstr>Build CNN Model</vt:lpstr>
      <vt:lpstr>Train the model  Randomly shift, rotate or flip the images during training  Validation precision reaches 84.97% </vt:lpstr>
      <vt:lpstr>PowerPoint Presentation</vt:lpstr>
      <vt:lpstr>User Interface</vt:lpstr>
      <vt:lpstr>PowerPoint Presentation</vt:lpstr>
      <vt:lpstr>PowerPoint Presentation</vt:lpstr>
      <vt:lpstr>Thank you！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Applying Machine Learning to Astronomy</dc:title>
  <dc:creator>Wynne Wu</dc:creator>
  <cp:lastModifiedBy>Chen Qiao</cp:lastModifiedBy>
  <cp:revision>52</cp:revision>
  <dcterms:modified xsi:type="dcterms:W3CDTF">2022-04-22T18:26:22Z</dcterms:modified>
</cp:coreProperties>
</file>